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26" r:id="rId5"/>
    <p:sldId id="528" r:id="rId6"/>
    <p:sldId id="530" r:id="rId7"/>
    <p:sldId id="586" r:id="rId8"/>
    <p:sldId id="532" r:id="rId9"/>
    <p:sldId id="534" r:id="rId10"/>
    <p:sldId id="519" r:id="rId11"/>
    <p:sldId id="522" r:id="rId12"/>
    <p:sldId id="524" r:id="rId13"/>
    <p:sldId id="562" r:id="rId14"/>
    <p:sldId id="541" r:id="rId15"/>
    <p:sldId id="540" r:id="rId16"/>
    <p:sldId id="565" r:id="rId17"/>
    <p:sldId id="539" r:id="rId18"/>
    <p:sldId id="543" r:id="rId19"/>
    <p:sldId id="580" r:id="rId20"/>
    <p:sldId id="544" r:id="rId21"/>
    <p:sldId id="545" r:id="rId22"/>
    <p:sldId id="584" r:id="rId23"/>
    <p:sldId id="548" r:id="rId24"/>
    <p:sldId id="582" r:id="rId25"/>
    <p:sldId id="549" r:id="rId26"/>
    <p:sldId id="566" r:id="rId27"/>
    <p:sldId id="567" r:id="rId28"/>
    <p:sldId id="571" r:id="rId29"/>
    <p:sldId id="572" r:id="rId30"/>
    <p:sldId id="573" r:id="rId31"/>
    <p:sldId id="574" r:id="rId32"/>
    <p:sldId id="556" r:id="rId33"/>
    <p:sldId id="577" r:id="rId34"/>
    <p:sldId id="5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750570"/>
            <a:ext cx="6743700" cy="5902960"/>
          </a:xfrm>
          <a:prstGeom prst="rect">
            <a:avLst/>
          </a:prstGeom>
        </p:spPr>
      </p:pic>
      <p:pic>
        <p:nvPicPr>
          <p:cNvPr id="5" name="Picture 4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0" y="615315"/>
            <a:ext cx="3502025" cy="3066415"/>
          </a:xfrm>
          <a:prstGeom prst="rect">
            <a:avLst/>
          </a:prstGeom>
        </p:spPr>
      </p:pic>
      <p:pic>
        <p:nvPicPr>
          <p:cNvPr id="6" name="Picture 5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3731895"/>
            <a:ext cx="3482975" cy="304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122045"/>
            <a:ext cx="5972175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4305935"/>
            <a:ext cx="1876425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0" y="2703830"/>
            <a:ext cx="2000250" cy="1276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1122045"/>
            <a:ext cx="1990725" cy="7429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601075" y="1357630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28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6040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graphicFrame>
        <p:nvGraphicFramePr>
          <p:cNvPr id="4" name="Object 3"/>
          <p:cNvGraphicFramePr/>
          <p:nvPr/>
        </p:nvGraphicFramePr>
        <p:xfrm>
          <a:off x="183515" y="952500"/>
          <a:ext cx="5514340" cy="555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60520" imgH="4480560" progId="Paint.Picture">
                  <p:embed/>
                </p:oleObj>
              </mc:Choice>
              <mc:Fallback>
                <p:oleObj name="" r:id="rId1" imgW="4160520" imgH="44805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15" y="952500"/>
                        <a:ext cx="5514340" cy="555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e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848360"/>
            <a:ext cx="4886960" cy="2837180"/>
          </a:xfrm>
          <a:prstGeom prst="rect">
            <a:avLst/>
          </a:prstGeom>
        </p:spPr>
      </p:pic>
      <p:pic>
        <p:nvPicPr>
          <p:cNvPr id="8" name="Picture 7" descr="se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3954145"/>
            <a:ext cx="4878070" cy="283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67080"/>
            <a:ext cx="6069330" cy="431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885" y="952500"/>
            <a:ext cx="1990725" cy="78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35" y="2129790"/>
            <a:ext cx="1971675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90" y="3745230"/>
            <a:ext cx="1828800" cy="10382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841105" y="1223010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431655" y="95250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25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88975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1125855"/>
            <a:ext cx="5983605" cy="5238115"/>
          </a:xfrm>
          <a:prstGeom prst="rect">
            <a:avLst/>
          </a:prstGeom>
        </p:spPr>
      </p:pic>
      <p:pic>
        <p:nvPicPr>
          <p:cNvPr id="5" name="Picture 4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0" y="1025525"/>
            <a:ext cx="3148330" cy="2755900"/>
          </a:xfrm>
          <a:prstGeom prst="rect">
            <a:avLst/>
          </a:prstGeom>
        </p:spPr>
      </p:pic>
      <p:pic>
        <p:nvPicPr>
          <p:cNvPr id="6" name="Picture 5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4006215"/>
            <a:ext cx="3147695" cy="275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655320"/>
            <a:ext cx="6543675" cy="606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90" y="2697480"/>
            <a:ext cx="1838325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771525"/>
            <a:ext cx="1990725" cy="762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946515" y="1042035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537065" y="771525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34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2607945"/>
            <a:ext cx="1771650" cy="216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2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4135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952500"/>
            <a:ext cx="6050915" cy="5295900"/>
          </a:xfrm>
          <a:prstGeom prst="rect">
            <a:avLst/>
          </a:prstGeom>
        </p:spPr>
      </p:pic>
      <p:pic>
        <p:nvPicPr>
          <p:cNvPr id="8" name="Picture 7" descr="se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55" y="826770"/>
            <a:ext cx="3303905" cy="2892425"/>
          </a:xfrm>
          <a:prstGeom prst="rect">
            <a:avLst/>
          </a:prstGeom>
        </p:spPr>
      </p:pic>
      <p:pic>
        <p:nvPicPr>
          <p:cNvPr id="10" name="Picture 9" descr="se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55" y="3809365"/>
            <a:ext cx="3337560" cy="292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000365" cy="69786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en-US" altLang="en-GB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“sigma” in this context?</a:t>
            </a:r>
            <a:endParaRPr lang="en-US" altLang="en-GB" sz="3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309880" cy="11068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endParaRPr lang="en-US" sz="4800"/>
          </a:p>
        </p:txBody>
      </p:sp>
      <p:sp>
        <p:nvSpPr>
          <p:cNvPr id="4" name="Text Box 3"/>
          <p:cNvSpPr txBox="1"/>
          <p:nvPr/>
        </p:nvSpPr>
        <p:spPr>
          <a:xfrm>
            <a:off x="635635" y="1046480"/>
            <a:ext cx="11173460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/>
              <a:t>When the program searches for blobs (round bright spots), it doesn’t just look at one size.</a:t>
            </a:r>
            <a:endParaRPr lang="en-US" altLang="en-GB" b="1"/>
          </a:p>
          <a:p>
            <a:r>
              <a:rPr lang="en-US" altLang="en-GB" b="1"/>
              <a:t>Instead, it uses many blurred copies of your image — each blurred by a different amount.</a:t>
            </a:r>
            <a:endParaRPr lang="en-US" altLang="en-GB" b="1"/>
          </a:p>
          <a:p>
            <a:endParaRPr lang="en-US" altLang="en-GB" b="1"/>
          </a:p>
          <a:p>
            <a:r>
              <a:rPr lang="en-US" altLang="en-GB" b="1"/>
              <a:t>Each blur level is controlled by a number called σ (sigma).</a:t>
            </a:r>
            <a:endParaRPr lang="en-US" altLang="en-GB" b="1"/>
          </a:p>
          <a:p>
            <a:endParaRPr lang="en-GB" altLang="en-US" b="1"/>
          </a:p>
          <a:p>
            <a:r>
              <a:rPr lang="en-US" altLang="en-GB" b="1"/>
              <a:t>What sigma means</a:t>
            </a:r>
            <a:endParaRPr lang="en-US" altLang="en-GB" b="1"/>
          </a:p>
          <a:p>
            <a:endParaRPr lang="en-US" alt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/>
              <a:t>Small σ (sigma) = detects tiny dots</a:t>
            </a:r>
            <a:endParaRPr lang="en-US" alt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b="1"/>
              <a:t>Large σ (sigma) = detects bigger blobs</a:t>
            </a:r>
            <a:endParaRPr lang="en-US" altLang="en-GB" b="1"/>
          </a:p>
          <a:p>
            <a:endParaRPr lang="en-US" altLang="en-GB" b="1"/>
          </a:p>
          <a:p>
            <a:r>
              <a:rPr lang="en-US" altLang="en-GB" sz="3200" b="1">
                <a:solidFill>
                  <a:srgbClr val="0070C0"/>
                </a:solidFill>
              </a:rPr>
              <a:t>You can think of sigma as the radius of the magnifying glass used to look for bright round things</a:t>
            </a:r>
            <a:r>
              <a:rPr lang="en-US" altLang="en-GB" b="1"/>
              <a:t>.</a:t>
            </a:r>
            <a:endParaRPr lang="en-US" altLang="en-GB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854710"/>
            <a:ext cx="6216015" cy="4799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2778125"/>
            <a:ext cx="17907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55" y="952500"/>
            <a:ext cx="2019300" cy="7524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534400" y="1125220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24950" y="85471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28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210" y="2438400"/>
            <a:ext cx="1781175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8058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40585"/>
            <a:ext cx="12192000" cy="2576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1034415"/>
            <a:ext cx="5472430" cy="478980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7565"/>
            <a:ext cx="3317875" cy="2904490"/>
          </a:xfrm>
          <a:prstGeom prst="rect">
            <a:avLst/>
          </a:prstGeom>
        </p:spPr>
      </p:pic>
      <p:pic>
        <p:nvPicPr>
          <p:cNvPr id="5" name="Picture 4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35" y="3817620"/>
            <a:ext cx="3394075" cy="297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2218055"/>
            <a:ext cx="5742305" cy="1515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040" y="3369310"/>
            <a:ext cx="2066925" cy="103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45" y="2009775"/>
            <a:ext cx="2038350" cy="5810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746490" y="2207895"/>
            <a:ext cx="581025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337040" y="1937385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28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790" y="3369310"/>
            <a:ext cx="17907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0150" y="762000"/>
            <a:ext cx="9449435" cy="595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000125"/>
            <a:ext cx="6539865" cy="5724525"/>
          </a:xfrm>
          <a:prstGeom prst="rect">
            <a:avLst/>
          </a:prstGeom>
        </p:spPr>
      </p:pic>
      <p:pic>
        <p:nvPicPr>
          <p:cNvPr id="8" name="Picture 7" descr="se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65" y="502285"/>
            <a:ext cx="3448685" cy="3019425"/>
          </a:xfrm>
          <a:prstGeom prst="rect">
            <a:avLst/>
          </a:prstGeom>
        </p:spPr>
      </p:pic>
      <p:pic>
        <p:nvPicPr>
          <p:cNvPr id="13" name="Picture 12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39330" y="3680460"/>
            <a:ext cx="3069590" cy="301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909955"/>
            <a:ext cx="5269865" cy="405511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08940" y="4963795"/>
            <a:ext cx="5334000" cy="431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825115" y="4933315"/>
            <a:ext cx="291465" cy="46164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5534025"/>
            <a:ext cx="5282565" cy="1069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2293620"/>
            <a:ext cx="1990725" cy="2838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40" y="1070610"/>
            <a:ext cx="19812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90" y="2473325"/>
            <a:ext cx="1838325" cy="11239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108950" y="1357630"/>
            <a:ext cx="1073150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87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5910" y="784225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952500"/>
            <a:ext cx="6254750" cy="5474970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0" y="952500"/>
            <a:ext cx="3178810" cy="2782570"/>
          </a:xfrm>
          <a:prstGeom prst="rect">
            <a:avLst/>
          </a:prstGeom>
        </p:spPr>
      </p:pic>
      <p:pic>
        <p:nvPicPr>
          <p:cNvPr id="7" name="Picture 6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0" y="3808730"/>
            <a:ext cx="3187065" cy="2789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803910"/>
            <a:ext cx="5396865" cy="412305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08940" y="4963795"/>
            <a:ext cx="5334000" cy="431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825115" y="4933315"/>
            <a:ext cx="291465" cy="46164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5394960"/>
            <a:ext cx="5288915" cy="1081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225" y="3046095"/>
            <a:ext cx="184785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25" y="2839085"/>
            <a:ext cx="19812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25" y="1087120"/>
            <a:ext cx="1981200" cy="8191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108950" y="1357630"/>
            <a:ext cx="1073150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91625" y="108712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345</a:t>
            </a:r>
            <a:endParaRPr lang="en-US" altLang="en-GB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19785" y="66675"/>
            <a:ext cx="2422525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4000" b="1">
                <a:solidFill>
                  <a:srgbClr val="00468C"/>
                </a:solidFill>
              </a:defRPr>
            </a:pPr>
            <a:r>
              <a:rPr lang="en-US">
                <a:solidFill>
                  <a:srgbClr val="FF0000"/>
                </a:solidFill>
              </a:rPr>
              <a:t>Scales  </a:t>
            </a:r>
            <a:r>
              <a:rPr lang="en-US" altLang="en-GB">
                <a:solidFill>
                  <a:srgbClr val="FF0000"/>
                </a:solidFill>
              </a:rPr>
              <a:t>σ</a:t>
            </a:r>
            <a:endParaRPr lang="en-US" altLang="en-GB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934085"/>
            <a:ext cx="6669405" cy="2091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/>
              <a:t> </a:t>
            </a:r>
            <a:r>
              <a:rPr lang="en-US" altLang="en-GB"/>
              <a:t>Image blurred        σ = 1 (fine details)</a:t>
            </a:r>
            <a:endParaRPr lang="en-US" altLang="en-GB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/>
              <a:t>       		             σ = 3 (medium spots)</a:t>
            </a:r>
            <a:endParaRPr lang="en-US" altLang="en-GB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/>
              <a:t>                                σ = 8 (large spots)</a:t>
            </a:r>
            <a:endParaRPr lang="en-US" altLang="en-GB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 altLang="en-GB"/>
          </a:p>
        </p:txBody>
      </p:sp>
      <p:sp>
        <p:nvSpPr>
          <p:cNvPr id="10" name="Right Arrow 9"/>
          <p:cNvSpPr/>
          <p:nvPr/>
        </p:nvSpPr>
        <p:spPr>
          <a:xfrm>
            <a:off x="3140075" y="1417320"/>
            <a:ext cx="689610" cy="1397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Right Arrow 10"/>
          <p:cNvSpPr/>
          <p:nvPr/>
        </p:nvSpPr>
        <p:spPr>
          <a:xfrm rot="1860000">
            <a:off x="3169920" y="1652905"/>
            <a:ext cx="689610" cy="762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Right Arrow 12"/>
          <p:cNvSpPr/>
          <p:nvPr/>
        </p:nvSpPr>
        <p:spPr>
          <a:xfrm rot="2580000">
            <a:off x="3003550" y="1846580"/>
            <a:ext cx="1115060" cy="112395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78180" y="2775585"/>
            <a:ext cx="10536555" cy="3415030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en-GB"/>
              <a:t>At each scale, the computer asks:</a:t>
            </a:r>
            <a:endParaRPr lang="en-US" altLang="en-GB"/>
          </a:p>
          <a:p>
            <a:endParaRPr lang="en-US" altLang="en-GB"/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there a round bright area here that looks like a lysosome?”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GB"/>
          </a:p>
          <a:p>
            <a:r>
              <a:rPr lang="en-US" altLang="en-GB"/>
              <a:t>Wherever it says </a:t>
            </a:r>
            <a:r>
              <a:rPr lang="en-US" altLang="en-GB" b="1"/>
              <a:t>“Yes”</a:t>
            </a:r>
            <a:r>
              <a:rPr lang="en-US" altLang="en-GB"/>
              <a:t>, it marks that location — and remembers which </a:t>
            </a:r>
            <a:r>
              <a:rPr lang="en-US" altLang="en-GB" b="1"/>
              <a:t>σ</a:t>
            </a:r>
            <a:r>
              <a:rPr lang="en-US" altLang="en-GB"/>
              <a:t> gave the strongest response.</a:t>
            </a:r>
            <a:endParaRPr lang="en-US" altLang="en-GB"/>
          </a:p>
          <a:p>
            <a:endParaRPr lang="en-US" altLang="en-GB"/>
          </a:p>
          <a:p>
            <a:r>
              <a:rPr lang="en-US" altLang="en-GB" b="1" i="1"/>
              <a:t>That best σ value becomes that lysosome’s sigma.</a:t>
            </a:r>
            <a:endParaRPr lang="en-US" altLang="en-GB" b="1" i="1"/>
          </a:p>
          <a:p>
            <a:endParaRPr lang="en-US" altLang="en-GB"/>
          </a:p>
          <a:p>
            <a:r>
              <a:rPr lang="en-US" altLang="en-GB"/>
              <a:t>So, each lysosome’s sigma tells you:</a:t>
            </a:r>
            <a:endParaRPr lang="en-US" altLang="en-GB"/>
          </a:p>
          <a:p>
            <a:endParaRPr lang="en-US" altLang="en-GB"/>
          </a:p>
          <a:p>
            <a:r>
              <a:rPr lang="en-US" altLang="en-GB" b="1">
                <a:solidFill>
                  <a:srgbClr val="0070C0"/>
                </a:solidFill>
              </a:rPr>
              <a:t>“At what blur size (or physical size) did this lysosome stand out most?”</a:t>
            </a:r>
            <a:endParaRPr lang="en-US" altLang="en-GB"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984885"/>
            <a:ext cx="10814050" cy="540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124585"/>
            <a:ext cx="5668010" cy="496125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1056005"/>
            <a:ext cx="3119755" cy="2730500"/>
          </a:xfrm>
          <a:prstGeom prst="rect">
            <a:avLst/>
          </a:prstGeom>
        </p:spPr>
      </p:pic>
      <p:pic>
        <p:nvPicPr>
          <p:cNvPr id="5" name="Picture 4" descr="se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025" y="3883025"/>
            <a:ext cx="3079115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3017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670" y="1005205"/>
            <a:ext cx="1962150" cy="7524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719820" y="1272540"/>
            <a:ext cx="951230" cy="27051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680575" y="1002030"/>
            <a:ext cx="2390775" cy="9220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solidFill>
                  <a:srgbClr val="FF0000"/>
                </a:solidFill>
              </a:rPr>
              <a:t>TOTAL LYSOSOMES</a:t>
            </a:r>
            <a:endParaRPr lang="en-US" altLang="en-GB" b="1">
              <a:solidFill>
                <a:srgbClr val="FF0000"/>
              </a:solidFill>
            </a:endParaRPr>
          </a:p>
          <a:p>
            <a:pPr algn="ctr"/>
            <a:r>
              <a:rPr lang="en-US" altLang="en-GB" b="1">
                <a:solidFill>
                  <a:srgbClr val="FF0000"/>
                </a:solidFill>
              </a:rPr>
              <a:t>215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2932430"/>
            <a:ext cx="192405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745" y="4742815"/>
            <a:ext cx="202882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" y="804545"/>
            <a:ext cx="6196330" cy="478663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443865" y="5591175"/>
            <a:ext cx="6195695" cy="431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860040" y="5560695"/>
            <a:ext cx="338455" cy="46164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5" y="6022340"/>
            <a:ext cx="6195060" cy="81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195695" cy="7823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en-US" altLang="en-GB" sz="3200" b="1">
                <a:solidFill>
                  <a:srgbClr val="FF0000"/>
                </a:solidFill>
              </a:rPr>
              <a:t>How does the program get that sigma?</a:t>
            </a:r>
            <a:endParaRPr lang="en-US" altLang="en-GB" sz="32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915" y="869315"/>
            <a:ext cx="8867775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590"/>
            <a:ext cx="5378450" cy="401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30" y="1799590"/>
            <a:ext cx="5145405" cy="410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6195695" cy="7823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en-US" altLang="en-GB" sz="2500" b="1">
                <a:solidFill>
                  <a:srgbClr val="FF0000"/>
                </a:solidFill>
              </a:rPr>
              <a:t>How does the program get that sigma?</a:t>
            </a:r>
            <a:r>
              <a:rPr lang="en-US" altLang="en-GB" sz="3200" b="1">
                <a:solidFill>
                  <a:srgbClr val="FF0000"/>
                </a:solidFill>
              </a:rPr>
              <a:t> </a:t>
            </a:r>
            <a:endParaRPr lang="en-US" altLang="en-GB" sz="3200" b="1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851535"/>
            <a:ext cx="10005060" cy="37973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endParaRPr sz="150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The program makes N versions of your image, blurred with different sigmas .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It computes something called the Laplacian of Gaussian (LoG) for each 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indent="0" algn="l">
              <a:buFont typeface="Wingdings" panose="05000000000000000000" charset="0"/>
              <a:buNone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version — basically a way to highlight circular bright regions.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It stacks all these results together.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For each pixel, it finds the sigma level where the signal (the “blob-ness”) is strongest.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endParaRPr lang="en-US" altLang="en-GB" sz="1700" b="1" i="1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charset="0"/>
              <a:buChar char="v"/>
              <a:defRPr sz="2800">
                <a:solidFill>
                  <a:srgbClr val="323232"/>
                </a:solidFill>
              </a:defRPr>
            </a:pPr>
            <a:r>
              <a:rPr lang="en-US" altLang="en-GB" sz="1700" b="1" i="1">
                <a:solidFill>
                  <a:schemeClr val="tx1"/>
                </a:solidFill>
              </a:rPr>
              <a:t>That σ (sigma) becomes the blob’s scale — its size.</a:t>
            </a:r>
            <a:endParaRPr lang="en-US" altLang="en-GB" sz="1700" b="1" i="1">
              <a:solidFill>
                <a:schemeClr val="tx1"/>
              </a:solidFill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 altLang="en-GB" sz="2000" b="1">
              <a:solidFill>
                <a:srgbClr val="0070C0"/>
              </a:solidFill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 altLang="en-GB" sz="2000" b="1">
              <a:solidFill>
                <a:srgbClr val="0070C0"/>
              </a:solidFill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2000" b="1">
                <a:solidFill>
                  <a:srgbClr val="0070C0"/>
                </a:solidFill>
              </a:rPr>
              <a:t>“For each bright spot, check at which scale it looks most circular — that scale is its sigma.”</a:t>
            </a:r>
            <a:r>
              <a:rPr sz="2000" b="1">
                <a:solidFill>
                  <a:srgbClr val="0070C0"/>
                </a:solidFill>
              </a:rPr>
              <a:t> </a:t>
            </a:r>
            <a:endParaRPr sz="2000" b="1">
              <a:solidFill>
                <a:srgbClr val="0070C0"/>
              </a:solidFill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 sz="2000" b="1">
              <a:solidFill>
                <a:srgbClr val="FF0000"/>
              </a:solidFill>
            </a:endParaRPr>
          </a:p>
          <a:p>
            <a:pPr algn="ctr">
              <a:defRPr sz="2800">
                <a:solidFill>
                  <a:srgbClr val="323232"/>
                </a:solidFill>
              </a:defRPr>
            </a:pPr>
            <a:r>
              <a:rPr lang="en-US" sz="2000" b="1">
                <a:solidFill>
                  <a:srgbClr val="FF0000"/>
                </a:solidFill>
              </a:rPr>
              <a:t>Threshold: It is the s</a:t>
            </a:r>
            <a:r>
              <a:rPr lang="en-US" altLang="en-GB" sz="2000" b="1">
                <a:solidFill>
                  <a:srgbClr val="FF0000"/>
                </a:solidFill>
              </a:rPr>
              <a:t>ensitivity.</a:t>
            </a:r>
            <a:endParaRPr lang="en-US" altLang="en-GB" sz="2000" b="1">
              <a:solidFill>
                <a:srgbClr val="FF0000"/>
              </a:solidFill>
            </a:endParaRPr>
          </a:p>
          <a:p>
            <a:pPr marL="342900" indent="-342900" algn="ctr">
              <a:buFont typeface="Wingdings" panose="05000000000000000000" charset="0"/>
              <a:buChar char="o"/>
              <a:defRPr sz="2800">
                <a:solidFill>
                  <a:srgbClr val="323232"/>
                </a:solidFill>
              </a:defRPr>
            </a:pPr>
            <a:r>
              <a:rPr lang="en-US" altLang="en-GB" sz="2000" b="1">
                <a:solidFill>
                  <a:srgbClr val="FF0000"/>
                </a:solidFill>
              </a:rPr>
              <a:t>Lower = find more blobs (but noisier)</a:t>
            </a:r>
            <a:endParaRPr lang="en-US" altLang="en-GB" sz="2000" b="1">
              <a:solidFill>
                <a:srgbClr val="FF0000"/>
              </a:solidFill>
            </a:endParaRPr>
          </a:p>
          <a:p>
            <a:pPr marL="342900" indent="-342900" algn="ctr">
              <a:buFont typeface="Wingdings" panose="05000000000000000000" charset="0"/>
              <a:buChar char="o"/>
              <a:defRPr sz="2800">
                <a:solidFill>
                  <a:srgbClr val="323232"/>
                </a:solidFill>
              </a:defRPr>
            </a:pPr>
            <a:r>
              <a:rPr lang="en-US" altLang="en-GB" sz="2000" b="1">
                <a:solidFill>
                  <a:srgbClr val="FF0000"/>
                </a:solidFill>
              </a:rPr>
              <a:t>Upper = find less blobs(but  less noise)</a:t>
            </a:r>
            <a:endParaRPr lang="en-US" altLang="en-GB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642090" cy="5492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en-US" altLang="en-GB" sz="2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about “percentage of the signal it takes”?</a:t>
            </a:r>
            <a:endParaRPr lang="en-US" altLang="en-GB" sz="2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315" y="823595"/>
            <a:ext cx="10177145" cy="108267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/>
            <a:r>
              <a:rPr lang="en-US" altLang="en-GB" sz="1800" b="1"/>
              <a:t>That refers to how strong the lysosome signal is compared to the whole image.</a:t>
            </a:r>
            <a:endParaRPr lang="en-US" altLang="en-GB" sz="1800" b="1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 altLang="en-GB" sz="1800" b="1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1800" b="1"/>
              <a:t>When a lysosome is detected, its intensity (brightness) can be compared to the total signal in the image:</a:t>
            </a:r>
            <a:endParaRPr lang="en-US" altLang="en-GB" sz="18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625" y="1980565"/>
            <a:ext cx="6800850" cy="8286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6920" y="3106420"/>
            <a:ext cx="102323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tells you how much of the total fluorescence comes from lysosomes.</a:t>
            </a:r>
            <a:endParaRPr lang="en-US" altLang="en-GB" sz="2800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203517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sz="32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065" y="857885"/>
            <a:ext cx="10620375" cy="51079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computer tests many blur levels (many σ values).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each bright round region, it picks the σ that fits its size best.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σ gives the lysosome’s scale (size).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Then, using the voxel size, it turns that into micrometers.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l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can compare how much brightness (signal) those lysosomes 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algn="l">
              <a:buFont typeface="Wingdings" panose="05000000000000000000" charset="0"/>
              <a:buNone/>
              <a:defRPr sz="2800">
                <a:solidFill>
                  <a:srgbClr val="323232"/>
                </a:solidFill>
              </a:defRPr>
            </a:pPr>
            <a:r>
              <a:rPr lang="en-US" altLang="en-GB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contribute to the total cell image — that’s the percentage of signal.</a:t>
            </a: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charset="0"/>
              <a:buChar char="§"/>
              <a:defRPr sz="2800">
                <a:solidFill>
                  <a:srgbClr val="323232"/>
                </a:solidFill>
              </a:defRPr>
            </a:pPr>
            <a:endParaRPr lang="en-US" alt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833755"/>
            <a:ext cx="11094720" cy="54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4283</Words>
  <Application>WPS Presentation</Application>
  <PresentationFormat>Panorámica</PresentationFormat>
  <Paragraphs>167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scan_40A_UAS-TMEM-HA_CB_0h_2_051222 </vt:lpstr>
      <vt:lpstr>Airy scan_40A_UAS-TMEM-HA_CB_0h_2_051222 </vt:lpstr>
      <vt:lpstr>Airy scan_40A_UAS-TMEM-HA_CB_0h_2_051222 </vt:lpstr>
      <vt:lpstr>Airy scan_40A_UAS-TMEM-HA_CB_4h_1_051222 </vt:lpstr>
      <vt:lpstr>Airy scan_40A_UAS-TMEM-HA_CB_4h_1_051222 </vt:lpstr>
      <vt:lpstr>Airy scan_40A_UAS-TMEM-HA_CB_4h_1_051222 </vt:lpstr>
      <vt:lpstr>Airy scan_40A_UAS-TMEM-HA_CB_4h_2_051222 </vt:lpstr>
      <vt:lpstr>Airy scan_40A_UAS-TMEM-HA_CB_4h_2_051222 </vt:lpstr>
      <vt:lpstr>Airy scan_40A_UAS-TMEM-HA_CB_4h_2_051222 </vt:lpstr>
      <vt:lpstr>40A_UAS-TMEM192-3xHA x 40A 71G10 MARCM_around 12h - for quantification_4 Airy-CBs_300425 </vt:lpstr>
      <vt:lpstr>40A_UAS-TMEM192-3xHA x 40A 71G10 MARCM_around 12h - for quantification_4 Airy-CBs_300425</vt:lpstr>
      <vt:lpstr>40A_UAS-TMEM192-3xHA x 40A 71G10 MARCM_around 12h - for quantification_4 Airy-CBs_300425 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MARCM_L3_1_Airy_010724 </vt:lpstr>
      <vt:lpstr>40A_UAS-TMEM1923x-HA x 71G10 40A MARCM_L3_1_Airy_010724 </vt:lpstr>
      <vt:lpstr>40A_UAS-TMEM1923x-HA x 71G10 40A MARCM_L3_1_Airy_010724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662</cp:revision>
  <dcterms:created xsi:type="dcterms:W3CDTF">2024-11-18T13:41:00Z</dcterms:created>
  <dcterms:modified xsi:type="dcterms:W3CDTF">2025-11-02T16:45:33Z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10B0DDCC318D4A978DA98E7FA9971C74_13</vt:lpwstr>
  </property>
  <property fmtid="{D5CDD505-2E9C-101B-9397-08002B2CF9AE}" pid="3" name="KSOProductBuildVer">
    <vt:lpwstr>2057-12.2.0.23131</vt:lpwstr>
  </property>
</Properties>
</file>